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5" r:id="rId9"/>
    <p:sldId id="266" r:id="rId10"/>
    <p:sldId id="267" r:id="rId11"/>
    <p:sldId id="268" r:id="rId12"/>
    <p:sldId id="269" r:id="rId13"/>
    <p:sldId id="271" r:id="rId14"/>
    <p:sldId id="272" r:id="rId15"/>
    <p:sldId id="264" r:id="rId16"/>
    <p:sldId id="270"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E59A2E2-E055-40F8-B499-BF857BCA1C8F}"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59A2E2-E055-40F8-B499-BF857BCA1C8F}"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59A2E2-E055-40F8-B499-BF857BCA1C8F}"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59A2E2-E055-40F8-B499-BF857BCA1C8F}"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E59A2E2-E055-40F8-B499-BF857BCA1C8F}"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E59A2E2-E055-40F8-B499-BF857BCA1C8F}"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E59A2E2-E055-40F8-B499-BF857BCA1C8F}"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E59A2E2-E055-40F8-B499-BF857BCA1C8F}"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E59A2E2-E055-40F8-B499-BF857BCA1C8F}"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E59A2E2-E055-40F8-B499-BF857BCA1C8F}"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E59A2E2-E055-40F8-B499-BF857BCA1C8F}"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D10742-FF32-4A8F-B7DD-33A87DF8AD7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9A2E2-E055-40F8-B499-BF857BCA1C8F}"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D10742-FF32-4A8F-B7DD-33A87DF8AD7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gif"/><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p:txBody>
          <a:bodyPr/>
          <a:lstStyle/>
          <a:p>
            <a:r>
              <a:rPr lang="it-IT" kern="10" dirty="0" smtClean="0">
                <a:ln w="9525">
                  <a:solidFill>
                    <a:srgbClr val="800000"/>
                  </a:solidFill>
                  <a:round/>
                  <a:headEnd/>
                  <a:tailEnd/>
                </a:ln>
                <a:solidFill>
                  <a:srgbClr val="00CCFF"/>
                </a:solidFill>
                <a:latin typeface="Copperplate Gothic Bold"/>
              </a:rPr>
              <a:t>Ogni cristiano</a:t>
            </a:r>
          </a:p>
          <a:p>
            <a:r>
              <a:rPr lang="it-IT" kern="10" dirty="0" smtClean="0">
                <a:ln w="9525">
                  <a:solidFill>
                    <a:srgbClr val="800000"/>
                  </a:solidFill>
                  <a:round/>
                  <a:headEnd/>
                  <a:tailEnd/>
                </a:ln>
                <a:solidFill>
                  <a:srgbClr val="00CCFF"/>
                </a:solidFill>
                <a:latin typeface="Copperplate Gothic Bold"/>
              </a:rPr>
              <a:t>è chiamato</a:t>
            </a:r>
          </a:p>
          <a:p>
            <a:r>
              <a:rPr lang="it-IT" kern="10" dirty="0" smtClean="0">
                <a:ln w="9525">
                  <a:solidFill>
                    <a:srgbClr val="800000"/>
                  </a:solidFill>
                  <a:round/>
                  <a:headEnd/>
                  <a:tailEnd/>
                </a:ln>
                <a:solidFill>
                  <a:srgbClr val="00CCFF"/>
                </a:solidFill>
                <a:latin typeface="Copperplate Gothic Bold"/>
              </a:rPr>
              <a:t>a essere santo</a:t>
            </a:r>
            <a:endParaRPr lang="it-IT" dirty="0"/>
          </a:p>
        </p:txBody>
      </p:sp>
      <p:sp>
        <p:nvSpPr>
          <p:cNvPr id="4" name="Rettangolo 3"/>
          <p:cNvSpPr/>
          <p:nvPr/>
        </p:nvSpPr>
        <p:spPr>
          <a:xfrm>
            <a:off x="2098309" y="980728"/>
            <a:ext cx="5498027"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CHI E’ IL SANTO?</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 name="Immagine 1"/>
          <p:cNvPicPr>
            <a:picLocks noChangeAspect="1" noChangeArrowheads="1"/>
          </p:cNvPicPr>
          <p:nvPr/>
        </p:nvPicPr>
        <p:blipFill>
          <a:blip r:embed="rId2" cstate="print"/>
          <a:srcRect/>
          <a:stretch>
            <a:fillRect/>
          </a:stretch>
        </p:blipFill>
        <p:spPr bwMode="auto">
          <a:xfrm>
            <a:off x="3635896" y="1628800"/>
            <a:ext cx="1835696" cy="244759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9552" y="404664"/>
            <a:ext cx="7920880" cy="2585323"/>
          </a:xfrm>
          <a:prstGeom prst="rect">
            <a:avLst/>
          </a:prstGeom>
        </p:spPr>
        <p:txBody>
          <a:bodyPr wrap="square">
            <a:spAutoFit/>
          </a:bodyPr>
          <a:lstStyle/>
          <a:p>
            <a:pPr>
              <a:lnSpc>
                <a:spcPct val="90000"/>
              </a:lnSpc>
              <a:buFontTx/>
              <a:buNone/>
            </a:pPr>
            <a:r>
              <a:rPr lang="it-IT" dirty="0" smtClean="0">
                <a:solidFill>
                  <a:srgbClr val="CC0000"/>
                </a:solidFill>
                <a:latin typeface="Albertus Medium" pitchFamily="34" charset="0"/>
              </a:rPr>
              <a:t>San Paolo scrive:</a:t>
            </a:r>
          </a:p>
          <a:p>
            <a:pPr>
              <a:lnSpc>
                <a:spcPct val="90000"/>
              </a:lnSpc>
              <a:buFontTx/>
              <a:buNone/>
            </a:pPr>
            <a:r>
              <a:rPr lang="it-IT" dirty="0" smtClean="0">
                <a:solidFill>
                  <a:srgbClr val="CC0000"/>
                </a:solidFill>
                <a:latin typeface="Albertus Medium" pitchFamily="34" charset="0"/>
              </a:rPr>
              <a:t> "A ciascuno di noi è stata data la grazia secondo la misura del dono di </a:t>
            </a:r>
            <a:r>
              <a:rPr lang="it-IT" dirty="0" err="1" smtClean="0">
                <a:solidFill>
                  <a:srgbClr val="CC0000"/>
                </a:solidFill>
                <a:latin typeface="Albertus Medium" pitchFamily="34" charset="0"/>
              </a:rPr>
              <a:t>Cristo…</a:t>
            </a:r>
            <a:r>
              <a:rPr lang="it-IT" dirty="0" smtClean="0">
                <a:solidFill>
                  <a:srgbClr val="CC0000"/>
                </a:solidFill>
                <a:latin typeface="Albertus Medium" pitchFamily="34" charset="0"/>
              </a:rPr>
              <a:t> </a:t>
            </a:r>
          </a:p>
          <a:p>
            <a:pPr>
              <a:lnSpc>
                <a:spcPct val="90000"/>
              </a:lnSpc>
              <a:buFontTx/>
              <a:buNone/>
            </a:pPr>
            <a:r>
              <a:rPr lang="it-IT" dirty="0" smtClean="0">
                <a:solidFill>
                  <a:srgbClr val="CC0000"/>
                </a:solidFill>
                <a:latin typeface="Albertus Medium" pitchFamily="34" charset="0"/>
              </a:rPr>
              <a:t>Egli ha dato ad alcuni di essere apostoli, ad altri di essere profeti, ad altri ancora di essere evangelisti, ad altri di essere pastori e maestri, per preparare i fratelli a compiere il ministero, allo scopo di edificare il corpo di Cristo, </a:t>
            </a:r>
          </a:p>
          <a:p>
            <a:pPr>
              <a:lnSpc>
                <a:spcPct val="90000"/>
              </a:lnSpc>
              <a:buFontTx/>
              <a:buNone/>
            </a:pPr>
            <a:r>
              <a:rPr lang="it-IT" dirty="0" smtClean="0">
                <a:solidFill>
                  <a:srgbClr val="CC0000"/>
                </a:solidFill>
                <a:latin typeface="Albertus Medium" pitchFamily="34" charset="0"/>
              </a:rPr>
              <a:t>finché arriviamo tutti all’unità della fede e della conoscenza del Figlio di Dio, fino all’uomo perfetto, fino a raggiungere la misura della pienezza di Cristo" (</a:t>
            </a:r>
            <a:r>
              <a:rPr lang="it-IT" i="1" dirty="0" err="1" smtClean="0">
                <a:solidFill>
                  <a:srgbClr val="CC0000"/>
                </a:solidFill>
                <a:latin typeface="Albertus Medium" pitchFamily="34" charset="0"/>
              </a:rPr>
              <a:t>Ef</a:t>
            </a:r>
            <a:r>
              <a:rPr lang="it-IT" dirty="0" smtClean="0">
                <a:solidFill>
                  <a:srgbClr val="CC0000"/>
                </a:solidFill>
                <a:latin typeface="Albertus Medium" pitchFamily="34" charset="0"/>
              </a:rPr>
              <a:t> 4,7.11-13). </a:t>
            </a:r>
            <a:endParaRPr lang="it-IT" dirty="0">
              <a:solidFill>
                <a:srgbClr val="CC0000"/>
              </a:solidFill>
              <a:latin typeface="Albertus Medium" pitchFamily="34" charset="0"/>
            </a:endParaRPr>
          </a:p>
        </p:txBody>
      </p:sp>
      <p:sp>
        <p:nvSpPr>
          <p:cNvPr id="3" name="Rettangolo 2"/>
          <p:cNvSpPr/>
          <p:nvPr/>
        </p:nvSpPr>
        <p:spPr>
          <a:xfrm>
            <a:off x="539552" y="3906922"/>
            <a:ext cx="6318448" cy="1754326"/>
          </a:xfrm>
          <a:prstGeom prst="rect">
            <a:avLst/>
          </a:prstGeom>
        </p:spPr>
        <p:txBody>
          <a:bodyPr wrap="square">
            <a:spAutoFit/>
          </a:bodyPr>
          <a:lstStyle/>
          <a:p>
            <a:pPr marL="651510" indent="-514350" fontAlgn="auto">
              <a:spcAft>
                <a:spcPts val="0"/>
              </a:spcAft>
              <a:buFont typeface="+mj-lt"/>
              <a:buAutoNum type="arabicPeriod"/>
              <a:defRPr/>
            </a:pPr>
            <a:r>
              <a:rPr lang="it-IT" dirty="0" smtClean="0"/>
              <a:t>Conosci la vita dei santi? Quali ti interessano?</a:t>
            </a:r>
          </a:p>
          <a:p>
            <a:pPr marL="651510" indent="-514350" fontAlgn="auto">
              <a:spcAft>
                <a:spcPts val="0"/>
              </a:spcAft>
              <a:buFont typeface="+mj-lt"/>
              <a:buAutoNum type="arabicPeriod"/>
              <a:defRPr/>
            </a:pPr>
            <a:r>
              <a:rPr lang="it-IT" dirty="0" smtClean="0"/>
              <a:t>Hai mai pensato di farti santo davvero?</a:t>
            </a:r>
          </a:p>
          <a:p>
            <a:pPr marL="651510" indent="-514350" fontAlgn="auto">
              <a:spcAft>
                <a:spcPts val="0"/>
              </a:spcAft>
              <a:buFont typeface="+mj-lt"/>
              <a:buAutoNum type="arabicPeriod"/>
              <a:defRPr/>
            </a:pPr>
            <a:r>
              <a:rPr lang="it-IT" dirty="0" smtClean="0"/>
              <a:t>In che modo? (scappando di casa? lasciando la famiglia? andando in un convento?)</a:t>
            </a:r>
          </a:p>
          <a:p>
            <a:pPr marL="651510" indent="-514350" fontAlgn="auto">
              <a:spcAft>
                <a:spcPts val="0"/>
              </a:spcAft>
              <a:buFont typeface="+mj-lt"/>
              <a:buAutoNum type="arabicPeriod"/>
              <a:defRPr/>
            </a:pPr>
            <a:r>
              <a:rPr lang="it-IT" dirty="0" smtClean="0"/>
              <a:t>Conosci qualcuno che ha fatto esperienza di Dio e di Cristo da poter proporre per la canonizzazione ?</a:t>
            </a:r>
            <a:endParaRPr lang="it-IT" dirty="0"/>
          </a:p>
        </p:txBody>
      </p:sp>
      <p:sp>
        <p:nvSpPr>
          <p:cNvPr id="4" name="CasellaDiTesto 3"/>
          <p:cNvSpPr txBox="1"/>
          <p:nvPr/>
        </p:nvSpPr>
        <p:spPr>
          <a:xfrm>
            <a:off x="683568" y="3501008"/>
            <a:ext cx="1668983" cy="369332"/>
          </a:xfrm>
          <a:prstGeom prst="rect">
            <a:avLst/>
          </a:prstGeom>
          <a:noFill/>
        </p:spPr>
        <p:txBody>
          <a:bodyPr wrap="none" rtlCol="0">
            <a:spAutoFit/>
          </a:bodyPr>
          <a:lstStyle/>
          <a:p>
            <a:r>
              <a:rPr lang="it-IT" dirty="0" smtClean="0"/>
              <a:t>PER RIFLETTERE</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arl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7200"/>
            <a:ext cx="1400175" cy="1885950"/>
          </a:xfrm>
          <a:prstGeom prst="rect">
            <a:avLst/>
          </a:prstGeom>
          <a:noFill/>
        </p:spPr>
      </p:pic>
      <p:sp>
        <p:nvSpPr>
          <p:cNvPr id="23553" name="Text Box 1"/>
          <p:cNvSpPr txBox="1">
            <a:spLocks noChangeArrowheads="1"/>
          </p:cNvSpPr>
          <p:nvPr/>
        </p:nvSpPr>
        <p:spPr bwMode="auto">
          <a:xfrm>
            <a:off x="0" y="332656"/>
            <a:ext cx="1582738" cy="1978025"/>
          </a:xfrm>
          <a:prstGeom prst="rect">
            <a:avLst/>
          </a:prstGeom>
          <a:solidFill>
            <a:srgbClr val="FFFFFF"/>
          </a:solidFill>
          <a:ln w="9525">
            <a:noFill/>
            <a:miter lim="800000"/>
            <a:headEnd/>
            <a:tailEnd/>
          </a:ln>
        </p:spPr>
        <p:txBody>
          <a:bodyPr vert="horz" wrap="none" lIns="91440" tIns="45720" rIns="91440" bIns="45720" numCol="1" anchor="t" anchorCtr="0" compatLnSpc="1">
            <a:prstTxWarp prst="textNoShape">
              <a:avLst/>
            </a:prstTxWarp>
            <a:spAutoFit/>
          </a:bodyPr>
          <a:lstStyle/>
          <a:p>
            <a:endParaRPr lang="it-IT"/>
          </a:p>
        </p:txBody>
      </p:sp>
      <p:sp>
        <p:nvSpPr>
          <p:cNvPr id="2355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23556" name="Rectangle 4"/>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it-IT"/>
          </a:p>
        </p:txBody>
      </p:sp>
      <p:sp>
        <p:nvSpPr>
          <p:cNvPr id="23557" name="Rectangle 5"/>
          <p:cNvSpPr>
            <a:spLocks noChangeArrowheads="1"/>
          </p:cNvSpPr>
          <p:nvPr/>
        </p:nvSpPr>
        <p:spPr bwMode="auto">
          <a:xfrm>
            <a:off x="0" y="408430"/>
            <a:ext cx="730830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BritannicEFLight"/>
                <a:ea typeface="Times New Roman" pitchFamily="18" charset="0"/>
                <a:cs typeface="Arial" pitchFamily="34" charset="0"/>
              </a:rPr>
              <a:t>Carlo </a:t>
            </a:r>
            <a:r>
              <a:rPr kumimoji="0" lang="it-IT" sz="1600" b="1" i="0" u="none" strike="noStrike" cap="none" normalizeH="0" baseline="0" dirty="0" err="1" smtClean="0">
                <a:ln>
                  <a:noFill/>
                </a:ln>
                <a:solidFill>
                  <a:schemeClr val="tx1"/>
                </a:solidFill>
                <a:effectLst/>
                <a:latin typeface="BritannicEFLight"/>
                <a:ea typeface="Times New Roman" pitchFamily="18" charset="0"/>
                <a:cs typeface="Arial" pitchFamily="34" charset="0"/>
              </a:rPr>
              <a:t>Acutis</a:t>
            </a:r>
            <a:r>
              <a:rPr kumimoji="0" lang="it-IT" sz="1600" b="1" i="0" u="none" strike="noStrike" cap="none" normalizeH="0" baseline="0" dirty="0" smtClean="0">
                <a:ln>
                  <a:noFill/>
                </a:ln>
                <a:solidFill>
                  <a:schemeClr val="tx1"/>
                </a:solidFill>
                <a:effectLst/>
                <a:latin typeface="BritannicEFLight"/>
                <a:ea typeface="Times New Roman" pitchFamily="18" charset="0"/>
                <a:cs typeface="Arial" pitchFamily="34" charset="0"/>
              </a:rPr>
              <a:t> </a:t>
            </a:r>
            <a:r>
              <a:rPr kumimoji="0" lang="it-IT" sz="1600" b="0" i="0" u="none" strike="noStrike" cap="none" normalizeH="0" baseline="0" dirty="0" smtClean="0">
                <a:ln>
                  <a:noFill/>
                </a:ln>
                <a:solidFill>
                  <a:schemeClr val="tx1"/>
                </a:solidFill>
                <a:effectLst/>
                <a:latin typeface="BritannicEFLight"/>
                <a:ea typeface="Times New Roman" pitchFamily="18" charset="0"/>
                <a:cs typeface="Arial" pitchFamily="34" charset="0"/>
              </a:rPr>
              <a:t>(Londra, 3 maggio 1991 - Monza, 12 ottobre 2006) era un adolescente del nostro tempo, simile a molti altri. Impegnato nella scuola, tra gli amici, grande appassionato di personal computer. Allo stesso tempo era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BritannicEFLight"/>
                <a:ea typeface="Times New Roman" pitchFamily="18" charset="0"/>
                <a:cs typeface="Arial" pitchFamily="34" charset="0"/>
              </a:rPr>
              <a:t>un grande amico di Gesù Cristo, partecipava ogni giorno all'Eucaristia e si affidava alla Vergine Maria. Carlo, all’età di 14 anni, si iscrive al liceo classico "Leone XIII" di Milano, diretto dai gesuiti. Carlo affronta i doveri dello studio con diligenza e serenità, trovando il tempo per fare anche tante altre cose: cura il sito Internet della sua parrocchia di Santa Maria Segreta, progetta un altro sito per il volontariato del Leone XIII, insegna il catechismo ai ragazzi della Cresima. La fede di Carlo è radicata robustamente nell’Eucaristia, che egli definiva "la mia autostrada per il Cielo"; nel Sacramento della Riconciliazione; nella devozione al Cuore di Gesù e di Maria; nel culto degli angeli e dei santi, soprattutto di san Francesco e di sant’Antonio da Padova; nella fedeltà al papa e alla Chiesa. In particolare la Santa Messa, la Comunione e l’Adorazione Eucaristica quotidiane sono il segreto della sua vita interiore, che si configura sempre più decisamente nel progetto del "Pane spezzato e del Vino versato", cioè del dono generoso di sé, senza riserva alcuna.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BritannicEFLight"/>
                <a:ea typeface="Times New Roman" pitchFamily="18" charset="0"/>
                <a:cs typeface="Tahoma" pitchFamily="34" charset="0"/>
              </a:rPr>
              <a:t>Dalle lettere ricevute si scopre che Carlo era completamente dedicato al bene delle persone che incontrava. Aiutava tutti. Si preoccupava dei suoi amici i cui genitori si stavano separando e li invitava a casa sua per sostenerli. I soldi che risparmiava li regalava ai poveri, agli anziani, alle suore di clausura, ai sacerdoti... Si batteva per convincere le sue amiche a non banalizzare il loro corpo,ricordando che esso è il "tempio dello spirito". Fin dalle scuole medie si era battuto per opporsi all'aborto.</a:t>
            </a:r>
            <a:r>
              <a:rPr kumimoji="0" lang="it-IT" sz="1600" b="0" i="0" u="none" strike="noStrike" cap="none" normalizeH="0" baseline="0" dirty="0" smtClean="0">
                <a:ln>
                  <a:noFill/>
                </a:ln>
                <a:solidFill>
                  <a:schemeClr val="tx1"/>
                </a:solidFill>
                <a:effectLst/>
                <a:latin typeface="BritannicEFLight"/>
                <a:ea typeface="Times New Roman" pitchFamily="18" charset="0"/>
                <a:cs typeface="Arial" pitchFamily="34" charset="0"/>
              </a:rPr>
              <a:t>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8" name="Picture 6" descr="Carl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08304" y="1124744"/>
            <a:ext cx="1647968" cy="223224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52023"/>
            <a:ext cx="882047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74663" algn="l"/>
              </a:tabLst>
            </a:pP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Nella prima domenica dell’aprile del 1855 d. Bosco fece una predica ai suoi ragazzi parlando della santità. Qualcuno arricciò il naso. Domenico Savio invece ascoltò con attenzione. Man mano che don Bosco procedeva con la sua bella voce calda e persuasiva, gli sembrava che la predica fosse fatta solo per lui. Da quel momento </a:t>
            </a: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Domenico cominciò a sognare </a:t>
            </a: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e il suo sogno fu</a:t>
            </a: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 la santità.</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4663" algn="l"/>
              </a:tabLst>
            </a:pP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Il 24 giugno era il giorno onomastico di d. Bosco. Si fece grande festa all’oratorio, come tutti gli anni. D. Bosco, per ricambiare l’affetto e la buona volontà disse: «Ognuno scriva su un biglietto il regalo che desidera da me. Vi assicuro che farò tutto il possibile per accontentarvi.»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4663" algn="l"/>
              </a:tabLst>
            </a:pP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Quando lesse i biglietti, d. Bosco trovò domande serie e sensate, ma trovò anche richieste stravaganti che lo fecero sorridere: qualcuno gli chiese 100 Kg di torrone “per averne per tutto l’anno”. Sul biglietto di Domenico Savio trovò 5 parole: </a:t>
            </a: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«Mi aiuti a farmi santo?»</a:t>
            </a: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 Don Bosco prese sul serio quelle parole. Chiamò Domenico e gli disse: «Ti voglio regalare la formula della santità. Eccola: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74663" algn="l"/>
              </a:tabLst>
            </a:pP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Allegria</a:t>
            </a: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 Ciò che ti turba e toglie la pace non viene da Dio.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74663" algn="l"/>
              </a:tabLst>
            </a:pP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I tuoi doveri di studio e di preghiera</a:t>
            </a: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 Attenzione a scuola, impegno nello studio, impegno nella preghiera. Tutto questo non farlo per ambizione, ma per amore del Signore.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74663" algn="l"/>
              </a:tabLst>
            </a:pPr>
            <a:r>
              <a:rPr kumimoji="0" lang="it-IT" b="1"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Far del bene agli altri</a:t>
            </a: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 Aiuta i tuoi compagni sempre, anche se costa sacrificio.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4663" algn="l"/>
              </a:tabLst>
            </a:pP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La santità è tutta qui.»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4663" algn="l"/>
              </a:tabLst>
            </a:pPr>
            <a:r>
              <a:rPr kumimoji="0" lang="it-IT" b="0" i="0" u="none" strike="noStrike" cap="none" normalizeH="0" baseline="0" dirty="0" smtClean="0">
                <a:ln>
                  <a:noFill/>
                </a:ln>
                <a:solidFill>
                  <a:schemeClr val="tx1"/>
                </a:solidFill>
                <a:effectLst/>
                <a:latin typeface="Bodoni MT" pitchFamily="18" charset="0"/>
                <a:ea typeface="Times New Roman" pitchFamily="18" charset="0"/>
                <a:cs typeface="Arial" pitchFamily="34" charset="0"/>
              </a:rPr>
              <a:t>Domenico si impegnò seriamente.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4663" algn="l"/>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6" name="Picture 2" descr="Domenico Savi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056" y="5080000"/>
            <a:ext cx="2425700" cy="177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srbernardina.it/images/Santi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6136" y="0"/>
            <a:ext cx="3347864" cy="2473895"/>
          </a:xfrm>
          <a:prstGeom prst="rect">
            <a:avLst/>
          </a:prstGeom>
          <a:noFill/>
        </p:spPr>
      </p:pic>
      <p:sp>
        <p:nvSpPr>
          <p:cNvPr id="27649" name="Rectangle 1"/>
          <p:cNvSpPr>
            <a:spLocks noChangeArrowheads="1"/>
          </p:cNvSpPr>
          <p:nvPr/>
        </p:nvSpPr>
        <p:spPr bwMode="auto">
          <a:xfrm>
            <a:off x="0" y="617076"/>
            <a:ext cx="572412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it-IT"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Giovani di ogni continente, non abbiate paura di essere i santi del nuovo millennio! Siate contemplativi e amanti della preghiera; coerenti con la vostra fede e generosi nel servizio ai fratelli, membra attive della Chiesa e artefici di pace”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0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r>
              <a:rPr lang="it-IT" sz="2000" dirty="0" smtClean="0"/>
              <a:t>“ Gesù Ci chiama ad essere «suoi»: vuole che tutti siano santi. Cari giovani, abbiate la santa ambizione di essere santi, come Egli è santo! </a:t>
            </a:r>
          </a:p>
          <a:p>
            <a:r>
              <a:rPr lang="it-IT" sz="2000" dirty="0" smtClean="0"/>
              <a:t>Mi chiederete: ma oggi è possibile essere santi? Se si dovesse contare sulle sole risorse umane, l'impresa apparirebbe giustamente impossibile. Ben conoscete, infatti, i vostri successi e le vostre sconfitte; sapete quali fardelli pesano sull'uomo, quanti pericoli lo minacciano e quali conseguenze provocano i suoi peccati. Talvolta si può essere presi dallo scoraggiamento e giungere a pensare che non è possibile cambiare nulla né nel mondo né in se stessi</a:t>
            </a:r>
            <a:r>
              <a:rPr lang="it-IT" dirty="0" smtClean="0"/>
              <a:t>. </a:t>
            </a:r>
          </a:p>
        </p:txBody>
      </p:sp>
      <p:sp>
        <p:nvSpPr>
          <p:cNvPr id="27650" name="Rectangle 2"/>
          <p:cNvSpPr>
            <a:spLocks noChangeArrowheads="1"/>
          </p:cNvSpPr>
          <p:nvPr/>
        </p:nvSpPr>
        <p:spPr bwMode="auto">
          <a:xfrm>
            <a:off x="0" y="74711"/>
            <a:ext cx="581120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smtClean="0">
                <a:ln>
                  <a:noFill/>
                </a:ln>
                <a:solidFill>
                  <a:schemeClr val="tx1"/>
                </a:solidFill>
                <a:effectLst/>
                <a:latin typeface="Arial" pitchFamily="34" charset="0"/>
                <a:ea typeface="Arial Unicode MS" pitchFamily="34" charset="-128"/>
                <a:cs typeface="Arial" pitchFamily="34" charset="0"/>
              </a:rPr>
              <a:t>Dal Messaggio di Giovanni Paolo II ai giovani per la XV GMG, 2000</a:t>
            </a:r>
            <a:endParaRPr kumimoji="0" lang="it-IT"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404664"/>
            <a:ext cx="8496944" cy="2308324"/>
          </a:xfrm>
          <a:prstGeom prst="rect">
            <a:avLst/>
          </a:prstGeom>
        </p:spPr>
        <p:txBody>
          <a:bodyPr wrap="square">
            <a:spAutoFit/>
          </a:bodyPr>
          <a:lstStyle/>
          <a:p>
            <a:r>
              <a:rPr lang="it-IT" dirty="0" smtClean="0"/>
              <a:t>Se arduo è il cammino, tutto però noi possiamo in Colui che è il nostro Redentore. Non volgetevi perciò ad altri se non a Gesù. Non cercate altrove ciò che solo Lui può donarvi, giacché "in nessun altro c'è salvezza; non vi è infatti altro nome dato agli uomini sotto il cielo nel quale è stabilito che possiamo essere salvati" (At 4,12). Con Cristo la santità - progetto divino per ogni battezzato - diventa realizzabile. Contate su di Lui; credete alla forza invincibile del Vangelo e ponete la fede a fondamento della vostra speranza. Gesù cammina con voi, vi rinnova il cuore e vi irrobustisce con il vigore del suo Spirito”.</a:t>
            </a:r>
          </a:p>
          <a:p>
            <a:endParaRPr lang="it-IT" dirty="0" smtClean="0">
              <a:latin typeface="Arial" pitchFamily="34" charset="0"/>
              <a:cs typeface="Arial" pitchFamily="34" charset="0"/>
            </a:endParaRPr>
          </a:p>
        </p:txBody>
      </p:sp>
      <p:pic>
        <p:nvPicPr>
          <p:cNvPr id="29699" name="Picture 3" descr="http://3.bp.blogspot.com/-DvSyihkAcng/TqJxz4D2A3I/AAAAAAAABRI/dKWixXl2QpM/s1600/giovanni_paolo_2_0005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95936" y="3573016"/>
            <a:ext cx="4675302" cy="3024336"/>
          </a:xfrm>
          <a:prstGeom prst="rect">
            <a:avLst/>
          </a:prstGeom>
          <a:noFill/>
        </p:spPr>
      </p:pic>
      <p:sp>
        <p:nvSpPr>
          <p:cNvPr id="29701" name="AutoShape 5" descr="data:image/jpeg;base64,/9j/4AAQSkZJRgABAQAAAQABAAD/2wCEAAkGBhQSEBUUEhQWFBUWFxgVFhgXGBUWGBgYFhgYFxgXFxgXHSYfFxojGRQYHy8gIycpLC0sGB4xNTAqNSYrLCkBCQoKDgwOGg8PGiwkHyQsLCwsLCwpLCwpLCwpLCwsLCwsLCwsLCwsLCwsLCwsLCwsLCksLCwsLCwsLCwsLCwsLP/AABEIALcBEwMBIgACEQEDEQH/xAAcAAACAwEBAQEAAAAAAAAAAAADBAECBQAGBwj/xABAEAACAQMCAwUGBAQEBQUBAAABAhEAAyESMQRBUQUiYXGBBhMykaGxQlLB8AcU0fEjcoLhM0NikrIVU5OiwiT/xAAZAQEBAQEBAQAAAAAAAAAAAAABAAIDBAX/xAAgEQEBAQADAQEBAAMBAAAAAAAAARECEiExQVEiYXET/9oADAMBAAIRAxEAPwDRC0RVqwSiKld9ehVVq6rRFt0QLVpDVKIq1cJRAlGoMLVglFCVcLVqDCVbRRNNXCVagglSEo4SpFujUDpqdFHFurC3TqwsLdT7umRbrvd0ai2iu0Uz7uu93TqKlKgpTRt1X3dWoqUqpSmjbqClWooUqhSnDbqhSrUUKUMrTht1QpTqJlKGy02yUMpTqKMtDZacKUNkq1E2WqMtNMlDZKdGFGWhstNMlCdatGABa6iAV1O1NZUoipUqtFVa8+t4qqUVbdWVaKq1dj1UW3VwlEVauEq09VAlXCURUpLtrtq1wlr3l5oGyj8TH8qjmftRqzGR7Ue0acM9pWRmOr3h0gGFErmTvnHka9JZhlDDYgEeRzXx/tz23u8Rd1KFRB8KlVc4/MxGT4V7j2J9tbd9UsXIt3QAqgYR420dDH4flV/lvo3jfj1oSpCUYJVhbo04AEq2ijC3UhKuywHRXe7o4Sp0VdkX93Xe7o+mp0VdkW0VBSmdFQUq1FSlV0U0bdVKU9lhU26qbdNFKoVp0YUa3Q2t06y0Jlq7LCZSqG3TRSqFadWFGShslOMtBdatGFGShMlNMtDZatGFGSgslNsKC4p7NYBpqKLprquy6tVVoqrVVoqivN2dcWVaKq1VRRlWrssSq0RVod59KM2JCkiTAkDEnlmvD9qfxFB4NQgPv7llHYqQFQuMgHfWCI0xVLovj34WvkP8Qu0mvcYyz3LX+Go8RBdvMsY/0inew/4kG2svbuXLnuggJud06JKlkI7p7xlhk+lef4287uX0x7y6xIkn4iCADzya1vX658/8vjNFrajWlIMg5BmRuCNiPWoVXLPjI5Qcb79MijWtRRDEyYnkc/0p7ufWvtfsd2weK4RHb4xKXP8AMvP1BB9a3AlfM/4fe0K2EvoysTIuALEbrb857w5cq9v2l7VWbL6WdFKuFuB20kA29coN3MlRHn0rGu8+NcJU6K6xxKuWVWBKEKw6EgMJ9CDRbbKwkEHJGOoMEehq7ALRXaarxvaFu0mt27uoJjPeJiMeP2pgLV2IOmp0UYJXFaOwB93UFKveuqgl2CjqxAHzNL8H2rZvf8K9buQY7jq2RvsadS2moK0wy1UrV2OFilKdoiLbGDiNjB3HORWiVrzPt321Z4fhSLyl/eEBUXdtJDHJgAADn4DnVKcbLJQ2t1HDdqWrlhb6sBaZdQZu6APGdq8/2n/EjgbIP+N70j8NoF89J+Eepp1eN0pQ2FfOOP8A4yGf8HhhHW5cg/8AagI+tZfEfxZ4tvgSyn+l3/8A0KfWe0fVmWhOtfHr38RuPb/mhf8ALbQfcGkLvthxzb8Td9NK/wDiorWUdo+1slCZa+KcN7S8Zb+DiLvTvNr/APOetaPD/wAQeMQqXcOoI1AoslZyAQBBiah2j6o60Flq3DcYty2txDKuAynwNQxo7OkmhxXVauq7HqdW7RkuVnpxSfmX5is/2j9pk4VEadRNxVIGSFmXOP8ApB868u2+O9kntemR6MtysO17R8ObiWxeUu4lQMz4SMA+BzWP7f8AtCLVnRavhL+pTpBGvSZncbVTbcHKSTW57bsrdn31LqhKY1GNUEEqM51AR618m4SxqAClQxn4yFXY7k4G1Y17iC7arjFmnBZixz0mYrS4dxA57V6OvWPJy5drqUsk6C2kFtLQIxq5EcmHQ5rRfhwELBgCCMTmcZA/e1Z1xSHEggzz6etNX2Gnb1ot+CGOHtNBOqCQDkxM59aDaJgLPd3A2gnE07wfDBlmJgCdunLrsa7hrSFzAxAPj/tXPt9bz4Xs6kaV1L4gkHefXIB9KPxVx7zm5eZmYxLGJIG0+laNngUaAJM7ZOam/wAOqnSSQZiDn0+lH/o10OezvtVxNhWS0VaTqJYScAKBPQBQK0ezPb7ibYZfd2yNTXDg41sWO3KSa8rZsAsYkGeRIqrNBPfIxG+9O+s/h4drXTdMsEUszwAY1OxYk5ye/E9AK9R7K+3lrhxdHGXoA0+6+JmIGqVVQCTGM+NeG96VcMrEEQQcHO+xGayu15MbsZPStSS0Xk+sj+NXBm8q6Lotne4QMdO5OqOv2r1d/wBquEW17w8RZ0ldSzdQagRIiTua/NEwcin0dfDboJrV4wSvW+138SG4+0bIsLatFleWbW/dMicBV+vnXjxbQsCYkbGBIjaDyzTa8L4UQ2QAQQZ5VS58Vhjge3+JsGbPFXl8Cxcf9ryPpXpezP4u8UmL9u3eXqs2nj/7Kx9BXjRZqr2jW7JRtfR738abf4OFc/5nVfsDXlPan20btDTqsi0LeqIcvq1RvKrEafrXm2TNGsLg0dZB3re4T+InEWeGXh7duyUVSkursSDMzDAc68uvDwNthV2XNQynG2+fLP12pkjPa0NrXl9Kro8quFxyqrCtBQ+f3qpj9irx41XSOv3qCMfsVS6RH76UQgUO9bkRS1H2L2e4JbXC2UUR3AxjqwBY+pNOMKyPZbtpb9lTBTQotmSMldIkRyrXd16j515Lysvr3ceMsmKV1cLq9RXUdmur4Tnpien760RXAO2TuetbHZvZgulUZggLQXOyzHeI6Df0qna3ZAtM1tbiXQjQLifCwiZWeVeuV868vxkm5pOpJUjMgxB6gjINafbPa3EcUw96I0qFIzy1MGIYkgw5HlFJnhTojx/Sr+7OkAdc1XL6u34USw0jFeh4dP8ADWRmf1rNRnXSVMEfoa2uwe0rQfTxNv3lsjVK6VuhogQ52WTJXYkL0ovq3AWQlkYg5Iic4nFMcda7w8N6PwvF22eWB7uVVYKkfl/6cc6f7aFsWuH92JAtKrnmbgJLFvHIHjFcaePLfCV2+EW1MjYmOgLz51q9n2V0MR/7Eg45MZNI8QVFu3IB+ICfOtLs7Ns9DYuCPI/71z5fHeL8apFqzo7xk5BCkmV5mPGoe8tz3bt3JZyAYk9/AJHODQ+K4orw1pkCs2s6QxIHiZGRQHuq1vhzgEtMTtLD9a5yOmwC66W7hJJUe8bYcgc/Sq8UslCowVBPyo/HCGfIibm/ONOPXFC4yQUjHcH2munjlfhy1YUOhOBGTE9OVYPbVgDRG+fXIj71vtbYhYGV0ZImDODvSHbFjTxCW2zpdlPKnjcozxldn2d5HTcUjxNrvt5n6GvecPe7pUKFVt1WQDMrmD4xU8S5KlSJUoFMKAYt7CSMbcq1Oc09LXnF4ckDPKi/+kliDPpWvd4pGAOhB70ADugadEfDERPOBnNM8R2kty4G92tuDBCAgdNuXnT8OaS4H2XZ9pPzqnaHsy6HY19M9mu2+HCsdIUHYbxjaTXdp9u8M1xNSjSvxeNFt/rGz+Pjd7shgar/ACJVTX0ftji+EF5WQKyYYrqE75H7615/2n7Qs3HLWF0LyWnbXGXa8HxWGNAa4eVP8Va1HcDMfSf0prsjgrT30W64VGYAnAgEiSJxtXTVfJrDZiOVDF016n2i7Os27xFpg1sEhWMZGd4xXnDw404I3/f3rUq+hBqkVcWROGWAM/LJ+dSeH7sSJn9NqbYkASapet03Z4OWG0CJ/Wa3u0+xuHt2UNu6Hd1DMIjQZ+EdfOjRuXHkZiiqxPM0a9w2BBEzn9BRLXDd4bcqta2oSyYrq1rPDDSKmhjtWWOIKhowQCQRGMYNV7X7Yu3SrXHLyoiYMUXiuHGq5HUEesf1oZsYPkCPnR231rrjLtsdU5wZ505YAFxSCdMQSfUZ+QplUEN5D6j/AHrridw+n6VS/rWfheyoDyNiOe01fggepiPtR2tdwf5v0o3A2AXUbT/aieGzU2TKaxMTFOcPbEd5SRIzMR13pjiOyRZtOq3EuhHjUh1I2N1PPePQ1S12p7h7bQGAYNB2MEGD4Gsy9msyrcQVuRpgKGYoJ1YJwD8q1eCtAKUDKpAKKWYQQ+8xtmINK+0vth/N3AfdW7Q0wVQYIBkE9aW4f2m0jFu3/wDGv9KuXCtyyfT3Fdk2btjQ91LbL8LKQ2JkgieZ8qd/9HtGxbS3vbOGPe1iZnBEZnHKkB7XYMqs+CKPqBiqXe3tUFyxA2GRmMnFcrx5fjfaHL3Ba2h9Sd4xswhonIGNudHudmwNRJeAFEITCjyHzpBu3VOPqZyPHxjnUW+0SGlGKiCMyy53BUyCCMbU5yGxpr2azqrhwsiAplGJUFohvLnST2jcvK4Pf1E5gHPdJg9ZpVn70AIcbhVM/MVUgxGANsKo+sb1qQW1s9+ypdkDDAHn8ec9Dy6Ulb9prZwQymHG05JxtWdLAadZ0kjEkgGN/wC1LXOFHKP3vNU4T9F5X8egsnUGbfuz6+FEt2NR2GF1H5x61iJxLJifA8+XWKYtdsnBKziPXrT1sWtrhrxFtdPNiKFfvNA1c1Y/KIpFO210oCpBViTgcxy8Zob9rqwWZWEZc9ZEDHrRl1nUcTsp64pa9t6Cov8AaK6VE7ZPyqLrgpPgP6UueM+5woJ1ZmY8MwPnmj2+zCxVROYGI2kjpVDxAET+b+lF4Xt7Q6lSRpwfKSSD1EkVWX8a45+kzYIZl1GAoPLnJ/SkEtn3dsqJZ2iInG+I8KfbjF1vn4lEf9p/rSouaVs6WIZGklSQRsDkZEifnWpoqo7NJuOoBjSQviTpxPPJqeM4C7bJV1K3NeUOIgDrTL9q3GDprJRNTWxiFZipJGJzpB3pXjeJaFJc3G1E6jMnlOc07VMgnuoLD82o/Q48as/CQSJEDExvImTnwq9xgXbvAaVMDMmSRjkIGc072l26bqgFUC2y4TSoUkMJ7xHxEE48KzdayMYWyB5j9SPnU2rRD77foKJ7yCn+k/rXBu8x861tZsFXiTyrqFaWR8/vXUs40eMvh7hMATaGOU6CMeopRWyPL7Up/Obk7RA+tL/z/wAtv61mcT2PEfF/lH0qC3c+X6VnDimzgZEUZCSsGZnJ5fXbat4XrfY7sJOM4q3YdiisSSRE91GaBPPFe/8AaX+F3CcNwd29bNzXbUMCzyNxqkR0mvk3Yfat3hry3bZh0JKkgGCQVO+PhJFbHaftrxfEq1u9xDsj40A20X10qJG4g1r41ZuZWLw3HBLZteMjlVeP4lTpgyRy35VR7Y1QBqECDn1+/wBKoy+H2nlj5VmccV9Bt8Qsxz8iaatruTP96EeHzhcgAnkRncTHh86OuULFgCDEczz1eHnWmNWUECSJxPh6nrMUzZfIPI4xgZ3iaUVogkSpP2HLemTaAMhiRExymeX05UFoDjjb+AqSRvpX7Gar/N6j3+nKBt1A50qgGZ2IPU55TP7NG7og5jEQAP0zuaxYdEF2ecCD4g77dfKi8FfCmCEhubbCMYIyPSk2aPzHMkSeX29KKqTLFCFESRkDkdxg+vOjBOVPC5ZuTGq0fEF1kbwRDQRHKthfYi+1j3iqWmGX4dLWyurXJYERgaY515gXByGMxvsOXTlRV4uIXU2mCwALAGY2zvmhpd7BUQwMztsDmOXOpe5+UTnkD4R4DM1w7VOkhm1rtE5AMT3iJEdeU1ncR2oFYDUxMzgnEfetQaacdRGeYmB+/vQoMYiPPeM+lKDjFZgJwTsQfmf96lOLU/DqG4OoAZJzGeX60s6lmzjx5zXcRefSc45RG8/aqC8pUGDOREHHQ/fypm/2e725QEiNRAU90dSAMDNZtis8I27pIEmf39qsVXlJ/fhVbSFRkDffy/vEUY8LKaoPd3iNPr8xW16DET0ODjeouWVgCMiZMeUHxqtskjMxJ326x8s1LjSIJGJ/t4nFWs0K5Zjbn5b9K4WBmZ2EdBOc+lX92N5nr653P2rrCkzv1wPLfwirUpa4PUCQCQBJ8OQnpmoThc7jEmDz8q9X2Z2/wtuyqPwzSy6b5S86++0fAHGwBbvEDpjnWDx7W2usbIZbc9xWaWAO0mM5nlWezUn9K8YrSGhZEbRGMDAxSRdhkYkQecnmfDyp67bMDnHiNun60O6wOBg+EkHfPhTB/wABtXHjH2muplBA5fQVFa0aVHDGNxE+XyFTa4SWI/2gelHe7BEiYPQc+nXHOraBqMoTjIwP1MVazqvuNIBIPgI5HZvLNG4bhNZUIpLHAyc+gqQW1LvGNJy/dJxAJwPCr2rpDFh3SJUGInliDgc6Nq0S0HtEMGAcEiDuMfI0FkLMXbvFhM7zMzJEUbiA2G7o2BEkyMEnO39a0rXCaUyhtg+G8zBgxPnWbyz1r2+Rk27RLQRpBI+ePpROMsaDBg6ZjocjpvT3G9lXRaLgAqACSrqSoJgawDIM8qyVuE7jO5ER6Uy76LsXXvAzE9eg39OVBn3YOWYkQCQDkAYIPPO9FZtZmAJHL7eEQZqyqDyB8zMeOfhx+lbCFYgKsEHaCQMHrHlzo1qzcxC9OkRzjPKl7PDlrhLmCe7gwNtp25fSn+BvQwt3DqBIzjx+wxUNxS0wD4GuM+B2iatxDwTiOe5P9tuVAv2CJMHTghoBWCYGRy/3oSszEknujwJgcsjbNGNdjlkNq0qQzE6cGRJO0/sVdrj/AAjIO4G0iT9hQIAAeVB/CQc+fyNWuMVPxSOQXPhnpJ51nF29VZyRAhTEyBI33+/yqthxOTqbYatoOSOm8eOarw1wZidIE90Tpzy8hvjlXWHE6Z0ehOYwSvjvvVi2tDszstXlrhyRspAkGQQflvVeEtgjUid0nntiCAeuQefOgW7xQQSCDOUmYAxI5GPOicLxqqAoH5o0ydpJmcirDK9J2Nw6lYCWwZ3aMgbxPr86X7Uto3EXgQENpUmMpBVjEqCAZ0551Tge0bM75HXnz5VTib1txchh/ijS2dwARWM9P4vwnZovKLnvLIhQWGslhuSoUYLRsPOtThuI4W3atiboZ2CcQysSGtR31UKRAYgYIkRvXk+OXVBBBPdBIAEhMDIpDidSssNuefr+/Wm8dZlxt9tWLBuf/wAqv7vkHYawZ5RyA2nNZy8ErK86gq/FEx/bl6UncVjux8RVrVsKGEAhhGcx4idq1JgtR/JoACpMHMTVRqHMEYmQOXj++VW1wAJ22+v9ahr1awaVus0kbDfB+QzROFub9Yg9YPPOdxUxzMf19PWl7pjMZPToDg+VWNyrC+AwEkiD86JdHdnpjfpP7mly28TnYbev76VS4oIMcjsOfMkGrqtG4jiAEWVEkZicgkwTnflQtZMaefjsDyj95rkcT3tuU/b0qqiDAgbEmf31pwSjR4xXUA3P3n+tRRjR9bGTMEesgDr0xRLLhcZ6wJkjcGlu6J1sY6KfTPjyq90n8IIUDUCYP+kxzoczJcERPgJxPP6zVRf7+nC5kAGZBwDzgYH1qtuS+ouSTAkggRMiaLaVVua2XCjSGwJbvfQ6vpRiglmxcL6U3SdUgyDIiIGTkHPSvQEXrhJcCAAoOAWC4DCBgRGN53rX7G4e1dsM1trXvVI7txggAOSQCRLbb/WlOC7XshYuXWPNAsR1MThdq4crbPI75OPlIWvZ+7dwMJq76iTq68vigmD40h2j2Gwj3WDqPMTp2zIEnJpntDtW2b02i0SMZkkx8qrx/bQeRZtC2qCGJaXuHP5jAO3wjfat8OzPOz8Y6q2lTMgFhkGZUlT9udRxEuEESZJYzgie7HkMVD3XwPhOcyrEEzM5nYGotwWE5MfFyztMdBIjMTXaWuS123MfjyYJBGRjbmJGDXXVa4ZaNj5RMBT45O/hULdhtzAkE+MTjGMdOtXvXh7tj8WpSuoZidjHzq1DcHxRtsUaHRgBmAZJwInGZ3xVTAkKMZ7okjMgk+m1JXV0dxnhSq6oESRsx1ZBMnymiW7iidJkgbmYMEDPXn86L4pP4NaUSo0yWjGJXEbjam0sMpIfnBJETzliZgDA+VL2OH1HIKnlGnpvg42kefKqXeII0q2cbkknvYk8sauhoyLV7wXWq5OcndTvsRHOMRUPbEaRJmI8THw/I1bjuLKFShC7jGNQnvE7AHSTnnUDih7oEIqyI3gnoeYU6YnzO9KhbjLxgEiRuCCpgNtPXugcvCiNaCuwxE4IIBAG2OWwo3DP8A06AVVeZOgGNRjeJGaDwvEkvG6nBxBCxA3HXpmIqqTcuO+PxDAjAMnMY6AfWlzxR1rAhcxqEbA5HU+XSm711Z0yQYIbAEwMRiRymh3OG7pZhJBCoFJA06Yg+o351alW4kSI3nIAgYO7dRigX3Z21FioB7ojB8ug8TTUf4bEkbRGTBGIJG0kx4VV3TSJOojAEED5zJGBvWsOlWujB1Z5wZJMddvOrXCScA4Mxnw/Uig3bmRCrjJ3Mzv9Kq10kxgDBB3xqBAA5bESKMPo127sD05bSRtNVL5IMzsPpkRnrihJnutnJIBxkYEeW8VAaZzOdzHnt41SYlReYgjbMdNs+Zmoe5pEEEHTGRBiZB8M4qbVwyAY28JO+c88UJlEnJYYkkxtsCfT61pKEHrnIH9T/WmezryAk3hIz+EkTI2A86BpDRsMb7HPI1dS0QNvMb/2qSzWC0kEbkgEkYk5rm4dtJxjMny6UB7h1QPKT1prVctkocHeOvrVgkwqLh/ZFdTbX1nvW0J5nFdVjetG+YdZAJWAQR8ORzB2EbjNUv61LIhDnmo72YGwM6d/qKa7MS3kh1uHTBU4OomBBMyeRoljiFS6oVSBckMQuoL3SFMxEkD75rm46AgKKdakljI1yqETvtlQNzRFcsudTGQTENp5BpOSAeu4ol64S0opCx3gdU6hMFZkgHcbKR6UqOK92NZItzK6SDJEHJWMDocVLTScO6KWJZh3iek4BGoGSADOfCKT4xfckGJjSQxAJYaIcAxtmcyZOTWn2YxdGX/lCDkamLd2JXJggESNsUO++siAulVK8l7wYEFejaVMj71LaWSyxkiySw0jSokEEHONjgR5dK67wlu1Dy75AgiIWYEzudX2FS9s2lOppBEANIktABPjHlGoYq2nWgtW1+OSrMAQNPeZtUEqNx6+NW6r4DwnCKXuOgYQJBeVBUYPe/NJnA9KHwvBsxLCZIggGBBIGqP02p1uIDMUa0ocmNEaFDLEETIiZmM/OqfzkKStwaijCVBbSVOAYEweVOojwdpnkRC5GQTkQAJg55Uxa4NS4BnEyoBCyJ3xAPOKHp92DBl1KkgwTkgFc/5o/YpjtMshKMGUhRAAiOoP5oDb+NK3aC9q3dUh1h/wscsTzWDkbgDyoN/gfdiA0KpJI05U47skycsPnQ73Ee6U65D7gwJEg5iZ0wAPM1Zb6OpN0EuSMp8LYw5mJ7pj0FDUVfjAQwTMjM5ONihHlmOtEscOsEKWuW1OGBGWcAwx848oqvE9oMxUKACcBsISTJ9SRG2Kq1tizrqICiFLD8IAHIZPSPGn8SnGcArlWDygQDnqJO42MEUVbQ0tnSSdKzlcYjG2Ktw/G3AdPdBDFJAgHQupTHLlz3qE4RXGH2ljJMS5B2PIajNSglniNIIIDlCV1D4RbYbHrkb8vU1NkEYORiCJILAajAOAI5+YoFwKqBQIBUFiAe8w5yDEd0YO2o0xwnGBQFzgRgky04gx1OxqGOucJDYAM5ywyMHlmIkxRrt5dIgFSJwDA7oBnGdMhfkaBxKgKGCESCSCZkRpnzz0ruHYBdRlfhTSNwZDEiZiY5/lrPIxBtrEEQd2Gy8goBnnv60snC/iOJE6eSyY0/5o89qaVnYnuwFySMZ06uh70LBND4di2h9WoiTpkAkN8W2fij1gVnbGi1y0VERJ65jpB8N6CbhkRHKOeQJ+WaYuwx0tqEDbAHeiJ5nApa4QYBBEkbEeW/M4PzrrEh0YEHaZOrl/v1oeNpOCfljbzq0H4VPdkwBHzI6zVraTqOjI28PInyiT1rQVuXoJGxHOBuY6eHKqvGk7t0Pp08Mipv3GfU7lYwMeWAI9KpYK6IzmBBjfO3QeNBWtghQSZI+kc/vUM51HpuYzudzjoavgym/pJmJMeNCa6Y+GTq5COWOpjG1STdSOWDJBJ3G048ak8cXUAmdMgGJOfEVF29q074ED7ET0qSJAMAfvFRi1vbEetdQhdbqfrUUJudoWyCFBGrSUMkEE4MqYkZiDE0zbgBgzEhADKL3UMTkkGc/rQuCRxJchgP8AEE88wIHI4mZ5ij8D2uCxN5QylQoZ1BK+AzBEmsuPuKWL95kJDidAVgMQDqJQxAxAzPTesu8lwrnIgbsCdK4/EYIFOOpRgbTBl5sJ72rqk4n9RRr3GlLSrDFVLb7qxzAjdd8HGTUTXFcQhvKLbn3SxcAAJBKr3gDIB3jpSfF3wGCIXIBMaDMFidg0jbamLXvSiC2y2m1EhnxplZIXfdc4qr3fdpAANxu8GEHUzd4GDhTmiUYvxapccw4CsNSiJZSrAENAxGqYEVa9whtTcwV1SBJnPc25Bj40TgEe4ZMqwjeEJDkjvGIkb896z+KtNbs6MSSC0MxOXORyIkQfn0qUWPHOQdYljcJkgggrEGYgieQqOH4N2DBZNyfg7ukxlgOvdM/Kg8YS6rcKsFB06trZZpWT0MznbaiWuEdIRlAZ2CswMss95hkQIGmOU+FLf5iJDozDuukIVEyQ094qPLl0mq8RxzXURmJLKUU3I1FguJAHxEDHpRfcOGZFKoAApZo1ZbTnSTJKkScYjxqLjlHFsKpUCQVGkaT+KCMGRuOVUGwS7cRdLqcgkljjCzoEE8yCDzxXWD7+2bjMq57oIgbZEkdDGcYrr3CxYJKrDFtLksQy6iVUAbERG2ZoXC2xKy5Jkd3MFAJAx8JJx4UWbDLJ6txXEN/w3OrUAxAP4bcAZGxxyPypX32lzqZmAINuIAzJ5ZxkdcVa1cAZiy6e62nuiRquA6mI6aSJ8TReE4K2ZD3IchioVj+A+kSScTWh4hbwPvGJDQisZA7xZjv02ik7TkNJycYxBleYmDsMVPAXNNxtShYVpG4JB5jYkEn5VdrwIF7RkDvBwCpPIgc5gfs1L4CvFlX7wOmAwGNmGDHWeVWsNoGs4ycRiZmu4i57wwQQd12wo31HHp61a07EspGsL3hgRJXTJ1b4j5UE9xfEFoAIIcKAe8dHXUIxiR51n3wUklc9zcnLbs0HkQRAFW4e4odirZABhTPwiN+moinUvlm94fwgqGkagwkARHekx1qqngR4vWNGlvwyw5RJ2JG8x5UFrmMyXnwG7SQCPDflIFNrbZ7WsNJIhp5BZhiwODBG/hWbf4c28hpkx3div5pzJnFE/hTxlzVEEkkgHMHAmAfQ5qiQoJlTGYInVjaN571RZukQpjEmcbEDGRvS7XpB6d3UQBjUefTausAq3mBBUEEgmJAyOvhBoa6wSQcE6juczMZ2BneiAKWLS35VOkZ3PToPvXEnQdOknRBzmR8Ueu1SXdQqAwpAzyyTJA8ciuexklTMAATG/L0j70tctllUH8OkYJiBnPQ8tqJpyTkRB0gxiN5/e9SDtsXuyqxPId6J3Pzrr6FcZHXI35wRnpV7ajWdJVRziQfDTHPJoJuRq1gkyTmYxjYVNfRXhhnAGZ3x0PjtS7RjMeu885pocNKyUORmIjbcCZ6VfQnvF1LrXSNShih6Tqzt9ahpdLZjf611ew4LsfstrasbmkkZDPdDA850qR8jUVz7T+Lt/qsrjbrFVuEDQSO7Ayu5mftSfEcaHRVMHSMGM+g5b711dVVxksNcJwl1RKQp72JnWAA0NPlvyqLdq5ltOsqMnVGgMdwCc4nrXV1U+M6ZF1XE25Ntu8wMTCmTBIOY+1D4i+7FtGk2wrXBEhsALmYBwQKmurPLytZmr8HfQsO61wuSG1wdOJEEEZGkEGMdaHwVotcMTpGcfERB5kxIwfWprq1WJ9d2N7y9ch5ZQCwyOq6Zz+U8qbu2xb1abeoMf8NmMCY0MphidgADHOurqRfqt/gXRWLqfdx32DBiJhsA5kL6Z9KSucMAqe6cfGdIKwSqgxJG2JxHOorqKeN2NJ+JKBLsAp7r3qgwSC2x2wd9qleL7lu8sG44bUdIGFEmfzSqx6VNdVATujUpJA1P3pkkQTOnTEYms7hb+gsFUEagGbmIbEdd66urUjYdpCt5paZzqgT8PTrmiljhuQYKQcrmZx0leVRXVrBootFi6lsBiFKyoYmZGZKgY5VPZ577qQNenumcQBpJ23zzFTXVm/ET/nSjQRho1ZmVH9oorcR8WgldTEkc+bKcYxXV1WGK2oFwpBKMu884mYnqKZVO6H7xJggyOcyIPpXV1M+gldtowAiWwFO22wfqYByKCUKodWQ2nE7wZAJ3iurqf1pZOLnC93MDyHeMZ6igodUyfH577H6V1dSlrdzGk97YDlk7bVazIUmPxFWgxIg+ldXVnViLt3uyp+EiOXhGeUE138ygI7vLveZrq6lYJfdpUg4AmP30xVeEsFi5Ld0HJjM8vLFTXUj8QhWPiPyFTXV1Yx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29703" name="Picture 7" descr="http://www.ilpost.it/files/2011/08/AP0008150348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7544" y="2564904"/>
            <a:ext cx="3072938" cy="201622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comunitacenacolo.it/public/00-aa-santi2010-h.jpg"/>
          <p:cNvPicPr>
            <a:picLocks noChangeAspect="1" noChangeArrowheads="1"/>
          </p:cNvPicPr>
          <p:nvPr/>
        </p:nvPicPr>
        <p:blipFill>
          <a:blip r:embed="rId2" cstate="print"/>
          <a:srcRect/>
          <a:stretch>
            <a:fillRect/>
          </a:stretch>
        </p:blipFill>
        <p:spPr bwMode="auto">
          <a:xfrm>
            <a:off x="2339752" y="980728"/>
            <a:ext cx="6552728" cy="5657189"/>
          </a:xfrm>
          <a:prstGeom prst="rect">
            <a:avLst/>
          </a:prstGeom>
          <a:noFill/>
        </p:spPr>
      </p:pic>
      <p:sp>
        <p:nvSpPr>
          <p:cNvPr id="3" name="CasellaDiTesto 2"/>
          <p:cNvSpPr txBox="1"/>
          <p:nvPr/>
        </p:nvSpPr>
        <p:spPr>
          <a:xfrm>
            <a:off x="0" y="188641"/>
            <a:ext cx="3131840" cy="646331"/>
          </a:xfrm>
          <a:prstGeom prst="rect">
            <a:avLst/>
          </a:prstGeom>
          <a:noFill/>
        </p:spPr>
        <p:txBody>
          <a:bodyPr wrap="square" rtlCol="0">
            <a:spAutoFit/>
          </a:bodyPr>
          <a:lstStyle/>
          <a:p>
            <a:r>
              <a:rPr lang="it-IT" dirty="0" smtClean="0"/>
              <a:t>Chi sono queste persone?</a:t>
            </a:r>
          </a:p>
          <a:p>
            <a:r>
              <a:rPr lang="it-IT" dirty="0" smtClean="0"/>
              <a:t>Conosci la loro storia?</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labellanotizia.files.wordpress.com/2012/10/festa-dei-sant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39986"/>
            <a:ext cx="9153274" cy="709798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26757" y="726467"/>
            <a:ext cx="669048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Santo sei tu</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quando aiuti un amico in difficoltà</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Immagine 2" descr="come-aiutare-un-amico-in-difficolta_e262798cee7b3e33ab2f7e49e733cf4f.jpg"/>
          <p:cNvPicPr>
            <a:picLocks noChangeAspect="1"/>
          </p:cNvPicPr>
          <p:nvPr/>
        </p:nvPicPr>
        <p:blipFill>
          <a:blip r:embed="rId2" cstate="print"/>
          <a:stretch>
            <a:fillRect/>
          </a:stretch>
        </p:blipFill>
        <p:spPr>
          <a:xfrm>
            <a:off x="2428875" y="2005012"/>
            <a:ext cx="4286250" cy="2847975"/>
          </a:xfrm>
          <a:prstGeom prst="rect">
            <a:avLst/>
          </a:prstGeom>
        </p:spPr>
      </p:pic>
      <p:pic>
        <p:nvPicPr>
          <p:cNvPr id="4" name="Immagine 1"/>
          <p:cNvPicPr>
            <a:picLocks noChangeAspect="1" noChangeArrowheads="1"/>
          </p:cNvPicPr>
          <p:nvPr/>
        </p:nvPicPr>
        <p:blipFill>
          <a:blip r:embed="rId3" cstate="print"/>
          <a:srcRect/>
          <a:stretch>
            <a:fillRect/>
          </a:stretch>
        </p:blipFill>
        <p:spPr bwMode="auto">
          <a:xfrm>
            <a:off x="7308304" y="4410405"/>
            <a:ext cx="1835696" cy="244759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921000" y="546447"/>
            <a:ext cx="730199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Santo sei tu</a:t>
            </a:r>
            <a:r>
              <a:rPr kumimoji="0" lang="it-IT" sz="2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quando sei felice se un amico è felice.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3" name="Picture 3" descr="http://www.gingergeneration.it/wp-content/uploads/2012/06/amiche_bambine.jpg"/>
          <p:cNvPicPr>
            <a:picLocks noChangeAspect="1" noChangeArrowheads="1"/>
          </p:cNvPicPr>
          <p:nvPr/>
        </p:nvPicPr>
        <p:blipFill>
          <a:blip r:embed="rId2" cstate="print"/>
          <a:srcRect/>
          <a:stretch>
            <a:fillRect/>
          </a:stretch>
        </p:blipFill>
        <p:spPr bwMode="auto">
          <a:xfrm>
            <a:off x="2051720" y="2132856"/>
            <a:ext cx="5019675" cy="2905125"/>
          </a:xfrm>
          <a:prstGeom prst="rect">
            <a:avLst/>
          </a:prstGeom>
          <a:noFill/>
        </p:spPr>
      </p:pic>
      <p:pic>
        <p:nvPicPr>
          <p:cNvPr id="4" name="Immagine 1"/>
          <p:cNvPicPr>
            <a:picLocks noChangeAspect="1" noChangeArrowheads="1"/>
          </p:cNvPicPr>
          <p:nvPr/>
        </p:nvPicPr>
        <p:blipFill>
          <a:blip r:embed="rId3" cstate="print"/>
          <a:srcRect/>
          <a:stretch>
            <a:fillRect/>
          </a:stretch>
        </p:blipFill>
        <p:spPr bwMode="auto">
          <a:xfrm>
            <a:off x="7308304" y="4410405"/>
            <a:ext cx="1835696" cy="244759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194586" y="447055"/>
            <a:ext cx="47548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Santo sei tu</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quando aiuti gli altri</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Immagine 2" descr="quaresima di fraternita.jpg"/>
          <p:cNvPicPr>
            <a:picLocks noChangeAspect="1"/>
          </p:cNvPicPr>
          <p:nvPr/>
        </p:nvPicPr>
        <p:blipFill>
          <a:blip r:embed="rId2" cstate="print"/>
          <a:stretch>
            <a:fillRect/>
          </a:stretch>
        </p:blipFill>
        <p:spPr>
          <a:xfrm>
            <a:off x="611560" y="1196752"/>
            <a:ext cx="5580521" cy="3744416"/>
          </a:xfrm>
          <a:prstGeom prst="rect">
            <a:avLst/>
          </a:prstGeom>
        </p:spPr>
      </p:pic>
      <p:pic>
        <p:nvPicPr>
          <p:cNvPr id="5" name="Immagine 1"/>
          <p:cNvPicPr>
            <a:picLocks noChangeAspect="1" noChangeArrowheads="1"/>
          </p:cNvPicPr>
          <p:nvPr/>
        </p:nvPicPr>
        <p:blipFill>
          <a:blip r:embed="rId3" cstate="print"/>
          <a:srcRect/>
          <a:stretch>
            <a:fillRect/>
          </a:stretch>
        </p:blipFill>
        <p:spPr bwMode="auto">
          <a:xfrm>
            <a:off x="7092280" y="4149080"/>
            <a:ext cx="1835696" cy="244759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655176" y="447055"/>
            <a:ext cx="583364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Santo sei tu</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quando ubbidisci ai genitori.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411" name="Picture 3" descr="http://www.repubblica.it/images/2010/09/08/073317805-04cb7214-4a75-468a-977d-ff400d702e32.jpg"/>
          <p:cNvPicPr>
            <a:picLocks noChangeAspect="1" noChangeArrowheads="1"/>
          </p:cNvPicPr>
          <p:nvPr/>
        </p:nvPicPr>
        <p:blipFill>
          <a:blip r:embed="rId2" cstate="print"/>
          <a:srcRect/>
          <a:stretch>
            <a:fillRect/>
          </a:stretch>
        </p:blipFill>
        <p:spPr bwMode="auto">
          <a:xfrm>
            <a:off x="611560" y="1772816"/>
            <a:ext cx="2857500" cy="3514726"/>
          </a:xfrm>
          <a:prstGeom prst="rect">
            <a:avLst/>
          </a:prstGeom>
          <a:noFill/>
        </p:spPr>
      </p:pic>
      <p:pic>
        <p:nvPicPr>
          <p:cNvPr id="17413" name="Picture 5" descr="http://www.piccolifiglidellaluce.it/pfdl/images/nuoveimmagini/novenagioanna.jpg"/>
          <p:cNvPicPr>
            <a:picLocks noChangeAspect="1" noChangeArrowheads="1"/>
          </p:cNvPicPr>
          <p:nvPr/>
        </p:nvPicPr>
        <p:blipFill>
          <a:blip r:embed="rId3" cstate="print"/>
          <a:srcRect/>
          <a:stretch>
            <a:fillRect/>
          </a:stretch>
        </p:blipFill>
        <p:spPr bwMode="auto">
          <a:xfrm>
            <a:off x="5364088" y="1700808"/>
            <a:ext cx="2736304" cy="4073013"/>
          </a:xfrm>
          <a:prstGeom prst="rect">
            <a:avLst/>
          </a:prstGeom>
          <a:noFill/>
        </p:spPr>
      </p:pic>
      <p:sp>
        <p:nvSpPr>
          <p:cNvPr id="5" name="CasellaDiTesto 4"/>
          <p:cNvSpPr txBox="1"/>
          <p:nvPr/>
        </p:nvSpPr>
        <p:spPr>
          <a:xfrm>
            <a:off x="5436096" y="5949280"/>
            <a:ext cx="2975495" cy="369332"/>
          </a:xfrm>
          <a:prstGeom prst="rect">
            <a:avLst/>
          </a:prstGeom>
          <a:noFill/>
        </p:spPr>
        <p:txBody>
          <a:bodyPr wrap="none" rtlCol="0">
            <a:spAutoFit/>
          </a:bodyPr>
          <a:lstStyle/>
          <a:p>
            <a:r>
              <a:rPr lang="it-IT" dirty="0" smtClean="0"/>
              <a:t>S. Anna S. Gioacchino e Maria</a:t>
            </a:r>
            <a:endParaRPr lang="it-IT" dirty="0"/>
          </a:p>
        </p:txBody>
      </p:sp>
      <p:pic>
        <p:nvPicPr>
          <p:cNvPr id="17414" name="Immagine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39952" y="5013176"/>
            <a:ext cx="1080120" cy="144016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395536" y="147991"/>
            <a:ext cx="849694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it-IT" sz="2000" b="0" i="0" u="none" strike="noStrike" cap="none" normalizeH="0" baseline="0" dirty="0" smtClean="0">
                <a:ln>
                  <a:noFill/>
                </a:ln>
                <a:solidFill>
                  <a:schemeClr val="tx1"/>
                </a:solidFill>
                <a:effectLst/>
                <a:latin typeface="Aharoni" pitchFamily="2" charset="-79"/>
                <a:ea typeface="Calibri" pitchFamily="34" charset="0"/>
                <a:cs typeface="Aharoni" pitchFamily="2" charset="-79"/>
              </a:rPr>
              <a:t>I santi “che stanno sul calendario” sono state persone che hanno scelto di vivere la loro vita seguendo il Vangelo.</a:t>
            </a:r>
            <a:r>
              <a:rPr lang="it-IT" sz="2000" dirty="0" smtClean="0">
                <a:latin typeface="Aharoni" pitchFamily="2" charset="-79"/>
                <a:cs typeface="Aharoni" pitchFamily="2" charset="-79"/>
              </a:rPr>
              <a:t> </a:t>
            </a:r>
          </a:p>
          <a:p>
            <a:pPr algn="just" fontAlgn="base">
              <a:spcBef>
                <a:spcPct val="0"/>
              </a:spcBef>
              <a:spcAft>
                <a:spcPct val="0"/>
              </a:spcAft>
            </a:pPr>
            <a:r>
              <a:rPr lang="it-IT" sz="2000" dirty="0" smtClean="0">
                <a:latin typeface="Aharoni" pitchFamily="2" charset="-79"/>
                <a:cs typeface="Aharoni" pitchFamily="2" charset="-79"/>
              </a:rPr>
              <a:t>Il 1° Novembre si  festeggiano </a:t>
            </a:r>
          </a:p>
          <a:p>
            <a:pPr algn="just" fontAlgn="base">
              <a:spcBef>
                <a:spcPct val="0"/>
              </a:spcBef>
              <a:spcAft>
                <a:spcPct val="0"/>
              </a:spcAft>
            </a:pPr>
            <a:r>
              <a:rPr lang="it-IT" sz="2000" dirty="0" smtClean="0">
                <a:latin typeface="Aharoni" pitchFamily="2" charset="-79"/>
                <a:cs typeface="Aharoni" pitchFamily="2" charset="-79"/>
              </a:rPr>
              <a:t> "tutti i Santi"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pic>
        <p:nvPicPr>
          <p:cNvPr id="18435" name="Picture 3" descr="https://encrypted-tbn1.gstatic.com/images?q=tbn:ANd9GcSdRTPrVllXcmCw73BjBaVUiDCvAN38_IXnNVmYAzUu1b5OEKxMStS-rjcj"/>
          <p:cNvPicPr>
            <a:picLocks noChangeAspect="1" noChangeArrowheads="1"/>
          </p:cNvPicPr>
          <p:nvPr/>
        </p:nvPicPr>
        <p:blipFill>
          <a:blip r:embed="rId2" cstate="print"/>
          <a:srcRect/>
          <a:stretch>
            <a:fillRect/>
          </a:stretch>
        </p:blipFill>
        <p:spPr bwMode="auto">
          <a:xfrm rot="972857">
            <a:off x="575532" y="2929148"/>
            <a:ext cx="3000375" cy="2748137"/>
          </a:xfrm>
          <a:prstGeom prst="rect">
            <a:avLst/>
          </a:prstGeom>
          <a:noFill/>
        </p:spPr>
      </p:pic>
      <p:pic>
        <p:nvPicPr>
          <p:cNvPr id="18437" name="Picture 5" descr="https://encrypted-tbn0.gstatic.com/images?q=tbn:ANd9GcSuqVx862AHEuUhBS8xweWl_9Z89BBpfY6qofO44GrsIqq9tW-E4g"/>
          <p:cNvPicPr>
            <a:picLocks noChangeAspect="1" noChangeArrowheads="1"/>
          </p:cNvPicPr>
          <p:nvPr/>
        </p:nvPicPr>
        <p:blipFill>
          <a:blip r:embed="rId3" cstate="print"/>
          <a:srcRect/>
          <a:stretch>
            <a:fillRect/>
          </a:stretch>
        </p:blipFill>
        <p:spPr bwMode="auto">
          <a:xfrm rot="1710311">
            <a:off x="6193442" y="3412518"/>
            <a:ext cx="2160240" cy="3119064"/>
          </a:xfrm>
          <a:prstGeom prst="rect">
            <a:avLst/>
          </a:prstGeom>
          <a:noFill/>
        </p:spPr>
      </p:pic>
      <p:pic>
        <p:nvPicPr>
          <p:cNvPr id="4100" name="Picture 4" descr="http://utilita.miolink.com/imma/2011novembre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39952" y="1124744"/>
            <a:ext cx="3855113" cy="2520280"/>
          </a:xfrm>
          <a:prstGeom prst="rect">
            <a:avLst/>
          </a:prstGeom>
          <a:noFill/>
        </p:spPr>
      </p:pic>
      <p:cxnSp>
        <p:nvCxnSpPr>
          <p:cNvPr id="9" name="Connettore 2 8"/>
          <p:cNvCxnSpPr/>
          <p:nvPr/>
        </p:nvCxnSpPr>
        <p:spPr>
          <a:xfrm>
            <a:off x="2483768" y="1340768"/>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encrypted-tbn2.gstatic.com/images?q=tbn:ANd9GcSa98q-cejNsspv8wBmPDX_WoG8wvjrWFA5jz84xO831blmGH9R"/>
          <p:cNvPicPr>
            <a:picLocks noChangeAspect="1" noChangeArrowheads="1"/>
          </p:cNvPicPr>
          <p:nvPr/>
        </p:nvPicPr>
        <p:blipFill>
          <a:blip r:embed="rId2" cstate="print"/>
          <a:srcRect/>
          <a:stretch>
            <a:fillRect/>
          </a:stretch>
        </p:blipFill>
        <p:spPr bwMode="auto">
          <a:xfrm>
            <a:off x="4571999" y="980728"/>
            <a:ext cx="4515765" cy="5616624"/>
          </a:xfrm>
          <a:prstGeom prst="rect">
            <a:avLst/>
          </a:prstGeom>
          <a:noFill/>
        </p:spPr>
      </p:pic>
      <p:sp>
        <p:nvSpPr>
          <p:cNvPr id="2050" name="Rectangle 2"/>
          <p:cNvSpPr>
            <a:spLocks noChangeArrowheads="1"/>
          </p:cNvSpPr>
          <p:nvPr/>
        </p:nvSpPr>
        <p:spPr bwMode="auto">
          <a:xfrm>
            <a:off x="0" y="1316836"/>
            <a:ext cx="413995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1° Novembre  la Chiesa ricorda tutte le persone che sono in Paradiso con Gesù. Esse sono tutte le persone che  ci hanno preceduto in Paradiso, infatti il 2 novembre si ricordano i "defunti" e si va al cimitero, a deporre i fiori.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627784" y="1484785"/>
            <a:ext cx="5616624" cy="1338828"/>
          </a:xfrm>
          <a:prstGeom prst="rect">
            <a:avLst/>
          </a:prstGeom>
        </p:spPr>
        <p:txBody>
          <a:bodyPr wrap="square">
            <a:spAutoFit/>
          </a:bodyPr>
          <a:lstStyle/>
          <a:p>
            <a:pPr>
              <a:lnSpc>
                <a:spcPct val="90000"/>
              </a:lnSpc>
              <a:buFontTx/>
              <a:buNone/>
            </a:pPr>
            <a:r>
              <a:rPr lang="it-IT" dirty="0" smtClean="0">
                <a:solidFill>
                  <a:srgbClr val="0000FF"/>
                </a:solidFill>
                <a:latin typeface="Albertus Medium" pitchFamily="34" charset="0"/>
              </a:rPr>
              <a:t>I Santi manifestano in diversi modi la presenza potente e trasformante del Risorto; hanno lasciato che Cristo afferrasse così pienamente la loro vita da poter affermare con san Paolo "non vivo più io, ma Cristo vive in me" (</a:t>
            </a:r>
            <a:r>
              <a:rPr lang="it-IT" i="1" dirty="0" smtClean="0">
                <a:solidFill>
                  <a:srgbClr val="0000FF"/>
                </a:solidFill>
                <a:latin typeface="Albertus Medium" pitchFamily="34" charset="0"/>
              </a:rPr>
              <a:t>Gal</a:t>
            </a:r>
            <a:r>
              <a:rPr lang="it-IT" dirty="0" smtClean="0">
                <a:solidFill>
                  <a:srgbClr val="0000FF"/>
                </a:solidFill>
                <a:latin typeface="Albertus Medium" pitchFamily="34" charset="0"/>
              </a:rPr>
              <a:t> 2,20).</a:t>
            </a:r>
            <a:endParaRPr lang="it-IT" dirty="0">
              <a:solidFill>
                <a:srgbClr val="0000FF"/>
              </a:solidFill>
              <a:latin typeface="Albertus Medium" pitchFamily="34" charset="0"/>
            </a:endParaRPr>
          </a:p>
        </p:txBody>
      </p:sp>
      <p:pic>
        <p:nvPicPr>
          <p:cNvPr id="5" name="Immagine 4" descr="0402md071.jpg"/>
          <p:cNvPicPr>
            <a:picLocks noChangeAspect="1"/>
          </p:cNvPicPr>
          <p:nvPr/>
        </p:nvPicPr>
        <p:blipFill>
          <a:blip r:embed="rId2" cstate="print"/>
          <a:stretch>
            <a:fillRect/>
          </a:stretch>
        </p:blipFill>
        <p:spPr>
          <a:xfrm>
            <a:off x="6084168" y="2887789"/>
            <a:ext cx="2374007" cy="3273745"/>
          </a:xfrm>
          <a:prstGeom prst="rect">
            <a:avLst/>
          </a:prstGeom>
        </p:spPr>
      </p:pic>
      <p:pic>
        <p:nvPicPr>
          <p:cNvPr id="22532" name="Picture 4" descr="http://www.santiebeati.it/immagini/Thumbs/34050/34050.JPG"/>
          <p:cNvPicPr>
            <a:picLocks noChangeAspect="1" noChangeArrowheads="1"/>
          </p:cNvPicPr>
          <p:nvPr/>
        </p:nvPicPr>
        <p:blipFill>
          <a:blip r:embed="rId3" cstate="print"/>
          <a:srcRect/>
          <a:stretch>
            <a:fillRect/>
          </a:stretch>
        </p:blipFill>
        <p:spPr bwMode="auto">
          <a:xfrm>
            <a:off x="323528" y="692695"/>
            <a:ext cx="2016224" cy="2175780"/>
          </a:xfrm>
          <a:prstGeom prst="rect">
            <a:avLst/>
          </a:prstGeom>
          <a:noFill/>
        </p:spPr>
      </p:pic>
      <p:pic>
        <p:nvPicPr>
          <p:cNvPr id="22534" name="Picture 6" descr="http://upload.wikimedia.org/wikipedia/commons/f/f2/Cimabue_Saint_Francis_Fragment.jpg"/>
          <p:cNvPicPr>
            <a:picLocks noChangeAspect="1" noChangeArrowheads="1"/>
          </p:cNvPicPr>
          <p:nvPr/>
        </p:nvPicPr>
        <p:blipFill>
          <a:blip r:embed="rId4" cstate="print"/>
          <a:srcRect/>
          <a:stretch>
            <a:fillRect/>
          </a:stretch>
        </p:blipFill>
        <p:spPr bwMode="auto">
          <a:xfrm>
            <a:off x="755576" y="3350885"/>
            <a:ext cx="3127623" cy="317183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851920" y="4077072"/>
            <a:ext cx="5292080" cy="2308324"/>
          </a:xfrm>
          <a:prstGeom prst="rect">
            <a:avLst/>
          </a:prstGeom>
        </p:spPr>
        <p:txBody>
          <a:bodyPr wrap="square">
            <a:spAutoFit/>
          </a:bodyPr>
          <a:lstStyle/>
          <a:p>
            <a:pPr>
              <a:lnSpc>
                <a:spcPct val="80000"/>
              </a:lnSpc>
              <a:buFontTx/>
              <a:buNone/>
            </a:pPr>
            <a:r>
              <a:rPr lang="it-IT" dirty="0" smtClean="0">
                <a:solidFill>
                  <a:srgbClr val="FF0000"/>
                </a:solidFill>
                <a:latin typeface="Albertus Medium" pitchFamily="34" charset="0"/>
              </a:rPr>
              <a:t>Il Concilio Vaticano II, nella Costituzione sulla Chiesa, parla con chiarezza della chiamata universale alla santità, affermando che nessuno ne è escluso: </a:t>
            </a:r>
          </a:p>
          <a:p>
            <a:pPr>
              <a:lnSpc>
                <a:spcPct val="80000"/>
              </a:lnSpc>
              <a:buFontTx/>
              <a:buNone/>
            </a:pPr>
            <a:r>
              <a:rPr lang="it-IT" dirty="0" smtClean="0">
                <a:solidFill>
                  <a:srgbClr val="FF0000"/>
                </a:solidFill>
                <a:latin typeface="Albertus Medium" pitchFamily="34" charset="0"/>
              </a:rPr>
              <a:t>"Nei vari generi di vita e nelle varie professioni un’unica santità è praticata da tutti coloro che sono mossi dallo Spirito di Dio e … seguono Cristo povero, umile e carico della croce, per meritare di essere partecipi della sua gloria" (n.</a:t>
            </a:r>
            <a:r>
              <a:rPr lang="it-IT" i="1" dirty="0" smtClean="0">
                <a:solidFill>
                  <a:srgbClr val="FF0000"/>
                </a:solidFill>
                <a:latin typeface="Albertus Medium" pitchFamily="34" charset="0"/>
              </a:rPr>
              <a:t> </a:t>
            </a:r>
            <a:r>
              <a:rPr lang="it-IT" dirty="0" smtClean="0">
                <a:solidFill>
                  <a:srgbClr val="FF0000"/>
                </a:solidFill>
                <a:latin typeface="Albertus Medium" pitchFamily="34" charset="0"/>
              </a:rPr>
              <a:t>41).</a:t>
            </a:r>
            <a:endParaRPr lang="it-IT" dirty="0">
              <a:solidFill>
                <a:srgbClr val="FF0000"/>
              </a:solidFill>
              <a:latin typeface="Albertus Medium" pitchFamily="34" charset="0"/>
            </a:endParaRPr>
          </a:p>
        </p:txBody>
      </p:sp>
      <p:pic>
        <p:nvPicPr>
          <p:cNvPr id="3" name="Immagine 2" descr="942019_513733218694180_26763928_n.jpg"/>
          <p:cNvPicPr>
            <a:picLocks noChangeAspect="1"/>
          </p:cNvPicPr>
          <p:nvPr/>
        </p:nvPicPr>
        <p:blipFill>
          <a:blip r:embed="rId2" cstate="print"/>
          <a:stretch>
            <a:fillRect/>
          </a:stretch>
        </p:blipFill>
        <p:spPr>
          <a:xfrm>
            <a:off x="611560" y="548680"/>
            <a:ext cx="2952750" cy="2657475"/>
          </a:xfrm>
          <a:prstGeom prst="rect">
            <a:avLst/>
          </a:prstGeom>
        </p:spPr>
      </p:pic>
      <p:pic>
        <p:nvPicPr>
          <p:cNvPr id="4" name="Immagine 3" descr="images (1).jpg"/>
          <p:cNvPicPr>
            <a:picLocks noChangeAspect="1"/>
          </p:cNvPicPr>
          <p:nvPr/>
        </p:nvPicPr>
        <p:blipFill>
          <a:blip r:embed="rId3" cstate="print"/>
          <a:stretch>
            <a:fillRect/>
          </a:stretch>
        </p:blipFill>
        <p:spPr>
          <a:xfrm>
            <a:off x="4499992" y="1124744"/>
            <a:ext cx="3172435" cy="2376264"/>
          </a:xfrm>
          <a:prstGeom prst="rect">
            <a:avLst/>
          </a:prstGeom>
        </p:spPr>
      </p:pic>
      <p:pic>
        <p:nvPicPr>
          <p:cNvPr id="5" name="Immagine 4" descr="images (4).jpg"/>
          <p:cNvPicPr>
            <a:picLocks noChangeAspect="1"/>
          </p:cNvPicPr>
          <p:nvPr/>
        </p:nvPicPr>
        <p:blipFill>
          <a:blip r:embed="rId4" cstate="print"/>
          <a:stretch>
            <a:fillRect/>
          </a:stretch>
        </p:blipFill>
        <p:spPr>
          <a:xfrm>
            <a:off x="899592" y="4000518"/>
            <a:ext cx="2664296" cy="2005937"/>
          </a:xfrm>
          <a:prstGeom prst="rect">
            <a:avLst/>
          </a:prstGeom>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1378</Words>
  <Application>Microsoft Macintosh PowerPoint</Application>
  <PresentationFormat>Presentazione su schermo (4:3)</PresentationFormat>
  <Paragraphs>44</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 E’ IL SANTO?</dc:title>
  <dc:creator>Home</dc:creator>
  <cp:lastModifiedBy>Agire</cp:lastModifiedBy>
  <cp:revision>29</cp:revision>
  <dcterms:created xsi:type="dcterms:W3CDTF">2013-09-03T14:41:52Z</dcterms:created>
  <dcterms:modified xsi:type="dcterms:W3CDTF">2016-11-30T10:54:23Z</dcterms:modified>
</cp:coreProperties>
</file>